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268" r:id="rId5"/>
    <p:sldId id="394" r:id="rId6"/>
    <p:sldId id="276" r:id="rId7"/>
    <p:sldId id="280" r:id="rId8"/>
    <p:sldId id="281" r:id="rId9"/>
    <p:sldId id="395" r:id="rId10"/>
    <p:sldId id="275" r:id="rId11"/>
    <p:sldId id="393" r:id="rId12"/>
    <p:sldId id="396" r:id="rId13"/>
    <p:sldId id="278" r:id="rId14"/>
    <p:sldId id="39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nak, Kevin" initials="KK" lastIdx="1" clrIdx="0">
    <p:extLst>
      <p:ext uri="{19B8F6BF-5375-455C-9EA6-DF929625EA0E}">
        <p15:presenceInfo xmlns:p15="http://schemas.microsoft.com/office/powerpoint/2012/main" userId="S::kevin.kunak@pittsburghpa.gov::1d3469b0-6aed-41dd-b9ab-80d9ddba20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3" autoAdjust="0"/>
    <p:restoredTop sz="94660"/>
  </p:normalViewPr>
  <p:slideViewPr>
    <p:cSldViewPr snapToGrid="0">
      <p:cViewPr varScale="1">
        <p:scale>
          <a:sx n="92" d="100"/>
          <a:sy n="92" d="100"/>
        </p:scale>
        <p:origin x="90" y="4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84A905-670B-479D-9A39-2DE3B00D47BD}" type="datetimeFigureOut">
              <a:rPr lang="en-US" smtClean="0"/>
              <a:t>7/1/2025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AA187C-1642-4A01-811B-9A7C6541D637}" type="slidenum">
              <a:rPr lang="en-US" smtClean="0"/>
              <a:t>‹#›</a:t>
            </a:fld>
            <a:endParaRPr lang="en-US"/>
          </a:p>
        </p:txBody>
      </p:sp>
    </p:spTree>
    <p:extLst>
      <p:ext uri="{BB962C8B-B14F-4D97-AF65-F5344CB8AC3E}">
        <p14:creationId xmlns:p14="http://schemas.microsoft.com/office/powerpoint/2010/main" val="1196801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A9296-53A8-4441-BE77-9A10E499A576}" type="slidenum">
              <a:rPr lang="en-US" smtClean="0"/>
              <a:t>11</a:t>
            </a:fld>
            <a:endParaRPr lang="en-US"/>
          </a:p>
        </p:txBody>
      </p:sp>
    </p:spTree>
    <p:extLst>
      <p:ext uri="{BB962C8B-B14F-4D97-AF65-F5344CB8AC3E}">
        <p14:creationId xmlns:p14="http://schemas.microsoft.com/office/powerpoint/2010/main" val="2339190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C1E249A-6A55-427E-843D-F775DC18A4F4}"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F6C150-1472-464F-8262-B6AFEACB8A90}" type="slidenum">
              <a:rPr lang="en-US" smtClean="0"/>
              <a:t>‹#›</a:t>
            </a:fld>
            <a:endParaRPr lang="en-US"/>
          </a:p>
        </p:txBody>
      </p:sp>
    </p:spTree>
    <p:extLst>
      <p:ext uri="{BB962C8B-B14F-4D97-AF65-F5344CB8AC3E}">
        <p14:creationId xmlns:p14="http://schemas.microsoft.com/office/powerpoint/2010/main" val="2886020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1E249A-6A55-427E-843D-F775DC18A4F4}"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F6C150-1472-464F-8262-B6AFEACB8A90}" type="slidenum">
              <a:rPr lang="en-US" smtClean="0"/>
              <a:t>‹#›</a:t>
            </a:fld>
            <a:endParaRPr lang="en-US"/>
          </a:p>
        </p:txBody>
      </p:sp>
    </p:spTree>
    <p:extLst>
      <p:ext uri="{BB962C8B-B14F-4D97-AF65-F5344CB8AC3E}">
        <p14:creationId xmlns:p14="http://schemas.microsoft.com/office/powerpoint/2010/main" val="3214843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1E249A-6A55-427E-843D-F775DC18A4F4}"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F6C150-1472-464F-8262-B6AFEACB8A90}" type="slidenum">
              <a:rPr lang="en-US" smtClean="0"/>
              <a:t>‹#›</a:t>
            </a:fld>
            <a:endParaRPr lang="en-US"/>
          </a:p>
        </p:txBody>
      </p:sp>
    </p:spTree>
    <p:extLst>
      <p:ext uri="{BB962C8B-B14F-4D97-AF65-F5344CB8AC3E}">
        <p14:creationId xmlns:p14="http://schemas.microsoft.com/office/powerpoint/2010/main" val="1370838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1E249A-6A55-427E-843D-F775DC18A4F4}"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F6C150-1472-464F-8262-B6AFEACB8A90}" type="slidenum">
              <a:rPr lang="en-US" smtClean="0"/>
              <a:t>‹#›</a:t>
            </a:fld>
            <a:endParaRPr lang="en-US"/>
          </a:p>
        </p:txBody>
      </p:sp>
    </p:spTree>
    <p:extLst>
      <p:ext uri="{BB962C8B-B14F-4D97-AF65-F5344CB8AC3E}">
        <p14:creationId xmlns:p14="http://schemas.microsoft.com/office/powerpoint/2010/main" val="4284912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1E249A-6A55-427E-843D-F775DC18A4F4}"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F6C150-1472-464F-8262-B6AFEACB8A90}" type="slidenum">
              <a:rPr lang="en-US" smtClean="0"/>
              <a:t>‹#›</a:t>
            </a:fld>
            <a:endParaRPr lang="en-US"/>
          </a:p>
        </p:txBody>
      </p:sp>
    </p:spTree>
    <p:extLst>
      <p:ext uri="{BB962C8B-B14F-4D97-AF65-F5344CB8AC3E}">
        <p14:creationId xmlns:p14="http://schemas.microsoft.com/office/powerpoint/2010/main" val="108971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1E249A-6A55-427E-843D-F775DC18A4F4}" type="datetimeFigureOut">
              <a:rPr lang="en-US" smtClean="0"/>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F6C150-1472-464F-8262-B6AFEACB8A90}" type="slidenum">
              <a:rPr lang="en-US" smtClean="0"/>
              <a:t>‹#›</a:t>
            </a:fld>
            <a:endParaRPr lang="en-US"/>
          </a:p>
        </p:txBody>
      </p:sp>
    </p:spTree>
    <p:extLst>
      <p:ext uri="{BB962C8B-B14F-4D97-AF65-F5344CB8AC3E}">
        <p14:creationId xmlns:p14="http://schemas.microsoft.com/office/powerpoint/2010/main" val="3126169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1E249A-6A55-427E-843D-F775DC18A4F4}" type="datetimeFigureOut">
              <a:rPr lang="en-US" smtClean="0"/>
              <a:t>7/1/2025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F6C150-1472-464F-8262-B6AFEACB8A90}" type="slidenum">
              <a:rPr lang="en-US" smtClean="0"/>
              <a:t>‹#›</a:t>
            </a:fld>
            <a:endParaRPr lang="en-US"/>
          </a:p>
        </p:txBody>
      </p:sp>
    </p:spTree>
    <p:extLst>
      <p:ext uri="{BB962C8B-B14F-4D97-AF65-F5344CB8AC3E}">
        <p14:creationId xmlns:p14="http://schemas.microsoft.com/office/powerpoint/2010/main" val="4001295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1E249A-6A55-427E-843D-F775DC18A4F4}" type="datetimeFigureOut">
              <a:rPr lang="en-US" smtClean="0"/>
              <a:t>7/1/2025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F6C150-1472-464F-8262-B6AFEACB8A90}" type="slidenum">
              <a:rPr lang="en-US" smtClean="0"/>
              <a:t>‹#›</a:t>
            </a:fld>
            <a:endParaRPr lang="en-US"/>
          </a:p>
        </p:txBody>
      </p:sp>
    </p:spTree>
    <p:extLst>
      <p:ext uri="{BB962C8B-B14F-4D97-AF65-F5344CB8AC3E}">
        <p14:creationId xmlns:p14="http://schemas.microsoft.com/office/powerpoint/2010/main" val="2064733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1E249A-6A55-427E-843D-F775DC18A4F4}" type="datetimeFigureOut">
              <a:rPr lang="en-US" smtClean="0"/>
              <a:t>7/1/2025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F6C150-1472-464F-8262-B6AFEACB8A90}" type="slidenum">
              <a:rPr lang="en-US" smtClean="0"/>
              <a:t>‹#›</a:t>
            </a:fld>
            <a:endParaRPr lang="en-US"/>
          </a:p>
        </p:txBody>
      </p:sp>
    </p:spTree>
    <p:extLst>
      <p:ext uri="{BB962C8B-B14F-4D97-AF65-F5344CB8AC3E}">
        <p14:creationId xmlns:p14="http://schemas.microsoft.com/office/powerpoint/2010/main" val="542601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1E249A-6A55-427E-843D-F775DC18A4F4}" type="datetimeFigureOut">
              <a:rPr lang="en-US" smtClean="0"/>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F6C150-1472-464F-8262-B6AFEACB8A90}" type="slidenum">
              <a:rPr lang="en-US" smtClean="0"/>
              <a:t>‹#›</a:t>
            </a:fld>
            <a:endParaRPr lang="en-US"/>
          </a:p>
        </p:txBody>
      </p:sp>
    </p:spTree>
    <p:extLst>
      <p:ext uri="{BB962C8B-B14F-4D97-AF65-F5344CB8AC3E}">
        <p14:creationId xmlns:p14="http://schemas.microsoft.com/office/powerpoint/2010/main" val="3136828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1E249A-6A55-427E-843D-F775DC18A4F4}" type="datetimeFigureOut">
              <a:rPr lang="en-US" smtClean="0"/>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F6C150-1472-464F-8262-B6AFEACB8A90}" type="slidenum">
              <a:rPr lang="en-US" smtClean="0"/>
              <a:t>‹#›</a:t>
            </a:fld>
            <a:endParaRPr lang="en-US"/>
          </a:p>
        </p:txBody>
      </p:sp>
    </p:spTree>
    <p:extLst>
      <p:ext uri="{BB962C8B-B14F-4D97-AF65-F5344CB8AC3E}">
        <p14:creationId xmlns:p14="http://schemas.microsoft.com/office/powerpoint/2010/main" val="487776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1E249A-6A55-427E-843D-F775DC18A4F4}" type="datetimeFigureOut">
              <a:rPr lang="en-US" smtClean="0"/>
              <a:t>7/1/2025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F6C150-1472-464F-8262-B6AFEACB8A90}" type="slidenum">
              <a:rPr lang="en-US" smtClean="0"/>
              <a:t>‹#›</a:t>
            </a:fld>
            <a:endParaRPr lang="en-US"/>
          </a:p>
        </p:txBody>
      </p:sp>
    </p:spTree>
    <p:extLst>
      <p:ext uri="{BB962C8B-B14F-4D97-AF65-F5344CB8AC3E}">
        <p14:creationId xmlns:p14="http://schemas.microsoft.com/office/powerpoint/2010/main" val="237818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90149" y="2662443"/>
            <a:ext cx="184731" cy="369332"/>
          </a:xfrm>
          <a:prstGeom prst="rect">
            <a:avLst/>
          </a:prstGeom>
        </p:spPr>
        <p:txBody>
          <a:bodyPr wrap="none">
            <a:spAutoFit/>
          </a:bodyPr>
          <a:lstStyle/>
          <a:p>
            <a:endParaRPr lang="en-US"/>
          </a:p>
        </p:txBody>
      </p:sp>
      <p:sp>
        <p:nvSpPr>
          <p:cNvPr id="13" name="TextBox 7">
            <a:extLst>
              <a:ext uri="{FF2B5EF4-FFF2-40B4-BE49-F238E27FC236}">
                <a16:creationId xmlns:a16="http://schemas.microsoft.com/office/drawing/2014/main" id="{8FD4D513-C526-4870-B208-0DDBB8E27BEF}"/>
              </a:ext>
            </a:extLst>
          </p:cNvPr>
          <p:cNvSpPr txBox="1"/>
          <p:nvPr/>
        </p:nvSpPr>
        <p:spPr>
          <a:xfrm>
            <a:off x="2718714" y="1762165"/>
            <a:ext cx="6749687" cy="6463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20" rIns="45719" bIns="45720" anchor="t">
            <a:spAutoFit/>
          </a:bodyPr>
          <a:lstStyle>
            <a:lvl1pPr>
              <a:defRPr sz="3600" b="1">
                <a:solidFill>
                  <a:srgbClr val="2F5597"/>
                </a:solidFill>
                <a:latin typeface="Georgia"/>
                <a:ea typeface="Georgia"/>
                <a:cs typeface="Georgia"/>
                <a:sym typeface="Georgia"/>
              </a:defRPr>
            </a:lvl1pPr>
          </a:lstStyle>
          <a:p>
            <a:r>
              <a:rPr lang="en-US" dirty="0">
                <a:latin typeface="Segoe UI"/>
                <a:cs typeface="Segoe UI"/>
              </a:rPr>
              <a:t>Name</a:t>
            </a:r>
            <a:endParaRPr lang="en-US" dirty="0"/>
          </a:p>
        </p:txBody>
      </p:sp>
      <p:sp>
        <p:nvSpPr>
          <p:cNvPr id="14" name="TextBox 1">
            <a:extLst>
              <a:ext uri="{FF2B5EF4-FFF2-40B4-BE49-F238E27FC236}">
                <a16:creationId xmlns:a16="http://schemas.microsoft.com/office/drawing/2014/main" id="{41C810CC-F998-4AF1-94F9-5CB0CAB9905E}"/>
              </a:ext>
            </a:extLst>
          </p:cNvPr>
          <p:cNvSpPr txBox="1"/>
          <p:nvPr/>
        </p:nvSpPr>
        <p:spPr>
          <a:xfrm>
            <a:off x="2718714" y="2516218"/>
            <a:ext cx="8890190" cy="30469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20" rIns="45719" bIns="45720" anchor="t">
            <a:spAutoFit/>
          </a:bodyPr>
          <a:lstStyle/>
          <a:p>
            <a:pPr>
              <a:defRPr sz="3200">
                <a:latin typeface="Segoe UI"/>
                <a:ea typeface="Segoe UI"/>
                <a:cs typeface="Segoe UI"/>
                <a:sym typeface="Segoe UI"/>
              </a:defRPr>
            </a:pPr>
            <a:r>
              <a:rPr lang="en-US" i="1" dirty="0"/>
              <a:t>Address</a:t>
            </a:r>
          </a:p>
          <a:p>
            <a:pPr>
              <a:defRPr sz="3200">
                <a:latin typeface="Segoe UI"/>
                <a:ea typeface="Segoe UI"/>
                <a:cs typeface="Segoe UI"/>
                <a:sym typeface="Segoe UI"/>
              </a:defRPr>
            </a:pPr>
            <a:r>
              <a:rPr lang="en-US" i="1" dirty="0"/>
              <a:t>Historic Nomination</a:t>
            </a:r>
          </a:p>
          <a:p>
            <a:pPr>
              <a:defRPr sz="3200">
                <a:latin typeface="Segoe UI"/>
                <a:ea typeface="Segoe UI"/>
                <a:cs typeface="Segoe UI"/>
                <a:sym typeface="Segoe UI"/>
              </a:defRPr>
            </a:pPr>
            <a:endParaRPr lang="en-US" i="1" dirty="0"/>
          </a:p>
          <a:p>
            <a:pPr>
              <a:defRPr sz="3200">
                <a:latin typeface="Segoe UI"/>
                <a:ea typeface="Segoe UI"/>
                <a:cs typeface="Segoe UI"/>
                <a:sym typeface="Segoe UI"/>
              </a:defRPr>
            </a:pPr>
            <a:r>
              <a:rPr lang="en-US" i="1" dirty="0">
                <a:highlight>
                  <a:srgbClr val="FFFF00"/>
                </a:highlight>
              </a:rPr>
              <a:t>Name </a:t>
            </a:r>
            <a:r>
              <a:rPr lang="en-US" i="1" dirty="0"/>
              <a:t>Commission Presentation</a:t>
            </a:r>
            <a:endParaRPr lang="en-US" dirty="0"/>
          </a:p>
          <a:p>
            <a:pPr>
              <a:defRPr sz="3200">
                <a:latin typeface="Segoe UI"/>
                <a:ea typeface="Segoe UI"/>
                <a:cs typeface="Segoe UI"/>
                <a:sym typeface="Segoe UI"/>
              </a:defRPr>
            </a:pPr>
            <a:endParaRPr lang="en-US" i="1" dirty="0"/>
          </a:p>
          <a:p>
            <a:pPr>
              <a:defRPr sz="3200">
                <a:latin typeface="Segoe UI"/>
                <a:ea typeface="Segoe UI"/>
                <a:cs typeface="Segoe UI"/>
                <a:sym typeface="Segoe UI"/>
              </a:defRPr>
            </a:pPr>
            <a:endParaRPr lang="en-US" i="1" dirty="0"/>
          </a:p>
        </p:txBody>
      </p:sp>
      <p:sp>
        <p:nvSpPr>
          <p:cNvPr id="5" name="TextBox 4">
            <a:extLst>
              <a:ext uri="{FF2B5EF4-FFF2-40B4-BE49-F238E27FC236}">
                <a16:creationId xmlns:a16="http://schemas.microsoft.com/office/drawing/2014/main" id="{FDE1C58A-0E75-4942-BC83-3E6816D41202}"/>
              </a:ext>
            </a:extLst>
          </p:cNvPr>
          <p:cNvSpPr txBox="1"/>
          <p:nvPr/>
        </p:nvSpPr>
        <p:spPr>
          <a:xfrm>
            <a:off x="467406" y="5340099"/>
            <a:ext cx="112571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dirty="0">
                <a:highlight>
                  <a:srgbClr val="FFFF00"/>
                </a:highlight>
                <a:cs typeface="Calibri"/>
              </a:rPr>
              <a:t>Note – please update highlighted text throughout template as necessary</a:t>
            </a:r>
            <a:endParaRPr lang="en-US" i="1" dirty="0">
              <a:highlight>
                <a:srgbClr val="FFFF00"/>
              </a:highlight>
            </a:endParaRPr>
          </a:p>
        </p:txBody>
      </p:sp>
    </p:spTree>
    <p:extLst>
      <p:ext uri="{BB962C8B-B14F-4D97-AF65-F5344CB8AC3E}">
        <p14:creationId xmlns:p14="http://schemas.microsoft.com/office/powerpoint/2010/main" val="3877317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A9C537E-A2BA-424A-8568-064ED08E2EBD}"/>
              </a:ext>
            </a:extLst>
          </p:cNvPr>
          <p:cNvSpPr txBox="1"/>
          <p:nvPr/>
        </p:nvSpPr>
        <p:spPr>
          <a:xfrm>
            <a:off x="1284383" y="5562020"/>
            <a:ext cx="3118192"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t>name</a:t>
            </a:r>
            <a:endParaRPr lang="en-US" sz="1200"/>
          </a:p>
        </p:txBody>
      </p:sp>
      <p:sp>
        <p:nvSpPr>
          <p:cNvPr id="17" name="TextBox 16">
            <a:extLst>
              <a:ext uri="{FF2B5EF4-FFF2-40B4-BE49-F238E27FC236}">
                <a16:creationId xmlns:a16="http://schemas.microsoft.com/office/drawing/2014/main" id="{B7BB4054-2010-B02A-DA03-0B8C7EE0282C}"/>
              </a:ext>
            </a:extLst>
          </p:cNvPr>
          <p:cNvSpPr txBox="1"/>
          <p:nvPr/>
        </p:nvSpPr>
        <p:spPr>
          <a:xfrm>
            <a:off x="4861755" y="5562019"/>
            <a:ext cx="3118194"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t>name</a:t>
            </a:r>
            <a:endParaRPr lang="en-US"/>
          </a:p>
        </p:txBody>
      </p:sp>
      <p:sp>
        <p:nvSpPr>
          <p:cNvPr id="18" name="TextBox 17">
            <a:extLst>
              <a:ext uri="{FF2B5EF4-FFF2-40B4-BE49-F238E27FC236}">
                <a16:creationId xmlns:a16="http://schemas.microsoft.com/office/drawing/2014/main" id="{3CBE9266-4C29-44DA-491B-50B278E34AA1}"/>
              </a:ext>
            </a:extLst>
          </p:cNvPr>
          <p:cNvSpPr txBox="1"/>
          <p:nvPr/>
        </p:nvSpPr>
        <p:spPr>
          <a:xfrm>
            <a:off x="8439129" y="5599495"/>
            <a:ext cx="3118194"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a:t>name</a:t>
            </a:r>
            <a:endParaRPr lang="en-US"/>
          </a:p>
        </p:txBody>
      </p:sp>
      <p:sp>
        <p:nvSpPr>
          <p:cNvPr id="16" name="TextBox 15">
            <a:extLst>
              <a:ext uri="{FF2B5EF4-FFF2-40B4-BE49-F238E27FC236}">
                <a16:creationId xmlns:a16="http://schemas.microsoft.com/office/drawing/2014/main" id="{5158183C-6B3B-4E15-BD0E-2A1859769128}"/>
              </a:ext>
            </a:extLst>
          </p:cNvPr>
          <p:cNvSpPr txBox="1"/>
          <p:nvPr/>
        </p:nvSpPr>
        <p:spPr>
          <a:xfrm>
            <a:off x="1084509" y="170871"/>
            <a:ext cx="5111011"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dirty="0">
                <a:cs typeface="Calibri"/>
              </a:rPr>
              <a:t>Letters of support (if applicable)</a:t>
            </a:r>
            <a:endParaRPr lang="en-US" sz="2400" i="1" dirty="0"/>
          </a:p>
        </p:txBody>
      </p:sp>
      <p:sp>
        <p:nvSpPr>
          <p:cNvPr id="4" name="Rectangle 3">
            <a:extLst>
              <a:ext uri="{FF2B5EF4-FFF2-40B4-BE49-F238E27FC236}">
                <a16:creationId xmlns:a16="http://schemas.microsoft.com/office/drawing/2014/main" id="{2231496C-783C-4D2F-9DAB-E5D8AA7860CF}"/>
              </a:ext>
            </a:extLst>
          </p:cNvPr>
          <p:cNvSpPr/>
          <p:nvPr/>
        </p:nvSpPr>
        <p:spPr>
          <a:xfrm>
            <a:off x="1284383" y="1316709"/>
            <a:ext cx="3118194" cy="3987237"/>
          </a:xfrm>
          <a:prstGeom prst="rect">
            <a:avLst/>
          </a:prstGeom>
          <a:solidFill>
            <a:schemeClr val="bg2"/>
          </a:solidFill>
          <a:ln>
            <a:solidFill>
              <a:schemeClr val="bg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04D708B-E311-447E-A541-A76619DB5FEC}"/>
              </a:ext>
            </a:extLst>
          </p:cNvPr>
          <p:cNvSpPr/>
          <p:nvPr/>
        </p:nvSpPr>
        <p:spPr>
          <a:xfrm>
            <a:off x="4861756" y="1316709"/>
            <a:ext cx="3118194" cy="3987237"/>
          </a:xfrm>
          <a:prstGeom prst="rect">
            <a:avLst/>
          </a:prstGeom>
          <a:solidFill>
            <a:schemeClr val="bg2"/>
          </a:solidFill>
          <a:ln>
            <a:solidFill>
              <a:schemeClr val="bg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7B3D073-81FE-461B-8F78-4FE16509EAA8}"/>
              </a:ext>
            </a:extLst>
          </p:cNvPr>
          <p:cNvSpPr/>
          <p:nvPr/>
        </p:nvSpPr>
        <p:spPr>
          <a:xfrm>
            <a:off x="8439129" y="1316709"/>
            <a:ext cx="3118194" cy="3987237"/>
          </a:xfrm>
          <a:prstGeom prst="rect">
            <a:avLst/>
          </a:prstGeom>
          <a:solidFill>
            <a:schemeClr val="bg2"/>
          </a:solidFill>
          <a:ln>
            <a:solidFill>
              <a:schemeClr val="bg1"/>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6764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62314" y="3514903"/>
            <a:ext cx="6955808" cy="477489"/>
          </a:xfrm>
        </p:spPr>
        <p:txBody>
          <a:bodyPr vert="horz" lIns="91440" tIns="45720" rIns="91440" bIns="45720" rtlCol="0" anchor="t">
            <a:noAutofit/>
          </a:bodyPr>
          <a:lstStyle/>
          <a:p>
            <a:endParaRPr lang="en-US" sz="2800" b="1">
              <a:solidFill>
                <a:schemeClr val="accent1">
                  <a:lumMod val="75000"/>
                </a:schemeClr>
              </a:solidFill>
              <a:latin typeface="Segoe UI"/>
              <a:cs typeface="Segoe UI"/>
            </a:endParaRPr>
          </a:p>
          <a:p>
            <a:endParaRPr lang="en-US" sz="2800" b="1">
              <a:solidFill>
                <a:schemeClr val="accent1">
                  <a:lumMod val="75000"/>
                </a:schemeClr>
              </a:solidFill>
              <a:latin typeface="Segoe UI"/>
              <a:cs typeface="Segoe UI"/>
            </a:endParaRPr>
          </a:p>
          <a:p>
            <a:endParaRPr lang="en-US" sz="2800" b="1">
              <a:solidFill>
                <a:schemeClr val="accent1">
                  <a:lumMod val="75000"/>
                </a:schemeClr>
              </a:solidFill>
              <a:latin typeface="Segoe UI"/>
              <a:cs typeface="Segoe UI"/>
            </a:endParaRPr>
          </a:p>
          <a:p>
            <a:endParaRPr lang="en-US" sz="2800" b="1">
              <a:solidFill>
                <a:schemeClr val="accent1">
                  <a:lumMod val="75000"/>
                </a:schemeClr>
              </a:solidFill>
              <a:latin typeface="Segoe UI"/>
              <a:cs typeface="Segoe UI"/>
            </a:endParaRPr>
          </a:p>
        </p:txBody>
      </p:sp>
      <p:sp>
        <p:nvSpPr>
          <p:cNvPr id="2" name="TextBox 1">
            <a:extLst>
              <a:ext uri="{FF2B5EF4-FFF2-40B4-BE49-F238E27FC236}">
                <a16:creationId xmlns:a16="http://schemas.microsoft.com/office/drawing/2014/main" id="{77D366A8-7C63-4D02-95B6-3C05F635541E}"/>
              </a:ext>
            </a:extLst>
          </p:cNvPr>
          <p:cNvSpPr txBox="1"/>
          <p:nvPr/>
        </p:nvSpPr>
        <p:spPr>
          <a:xfrm>
            <a:off x="4662314" y="3098110"/>
            <a:ext cx="59170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a:latin typeface="Century Gothic"/>
              <a:cs typeface="Segoe UI"/>
            </a:endParaRPr>
          </a:p>
        </p:txBody>
      </p:sp>
      <p:sp>
        <p:nvSpPr>
          <p:cNvPr id="4" name="TextBox 7">
            <a:extLst>
              <a:ext uri="{FF2B5EF4-FFF2-40B4-BE49-F238E27FC236}">
                <a16:creationId xmlns:a16="http://schemas.microsoft.com/office/drawing/2014/main" id="{551991CF-5E9A-494C-A8B6-265BC353B64D}"/>
              </a:ext>
            </a:extLst>
          </p:cNvPr>
          <p:cNvSpPr txBox="1"/>
          <p:nvPr/>
        </p:nvSpPr>
        <p:spPr>
          <a:xfrm>
            <a:off x="2718714" y="1762165"/>
            <a:ext cx="6749687" cy="6463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20" rIns="45719" bIns="45720" anchor="t">
            <a:spAutoFit/>
          </a:bodyPr>
          <a:lstStyle>
            <a:lvl1pPr>
              <a:defRPr sz="3600" b="1">
                <a:solidFill>
                  <a:srgbClr val="2F5597"/>
                </a:solidFill>
                <a:latin typeface="Georgia"/>
                <a:ea typeface="Georgia"/>
                <a:cs typeface="Georgia"/>
                <a:sym typeface="Georgia"/>
              </a:defRPr>
            </a:lvl1pPr>
          </a:lstStyle>
          <a:p>
            <a:r>
              <a:rPr lang="en-US" dirty="0">
                <a:latin typeface="Segoe UI"/>
                <a:cs typeface="Segoe UI"/>
              </a:rPr>
              <a:t>Thank you.</a:t>
            </a:r>
            <a:endParaRPr lang="en-US" dirty="0"/>
          </a:p>
        </p:txBody>
      </p:sp>
    </p:spTree>
    <p:extLst>
      <p:ext uri="{BB962C8B-B14F-4D97-AF65-F5344CB8AC3E}">
        <p14:creationId xmlns:p14="http://schemas.microsoft.com/office/powerpoint/2010/main" val="3114822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0A01E8-040A-A5D0-99C8-E6E320DB3E44}"/>
              </a:ext>
            </a:extLst>
          </p:cNvPr>
          <p:cNvPicPr>
            <a:picLocks noChangeAspect="1"/>
          </p:cNvPicPr>
          <p:nvPr/>
        </p:nvPicPr>
        <p:blipFill>
          <a:blip r:embed="rId2"/>
          <a:stretch>
            <a:fillRect/>
          </a:stretch>
        </p:blipFill>
        <p:spPr>
          <a:xfrm>
            <a:off x="476250" y="709107"/>
            <a:ext cx="11239500" cy="5740079"/>
          </a:xfrm>
          <a:prstGeom prst="rect">
            <a:avLst/>
          </a:prstGeom>
        </p:spPr>
      </p:pic>
      <p:sp>
        <p:nvSpPr>
          <p:cNvPr id="12" name="TextBox 11">
            <a:extLst>
              <a:ext uri="{FF2B5EF4-FFF2-40B4-BE49-F238E27FC236}">
                <a16:creationId xmlns:a16="http://schemas.microsoft.com/office/drawing/2014/main" id="{9FA5D9CA-F44A-6098-BE52-8FEE442C8ACC}"/>
              </a:ext>
            </a:extLst>
          </p:cNvPr>
          <p:cNvSpPr txBox="1"/>
          <p:nvPr/>
        </p:nvSpPr>
        <p:spPr>
          <a:xfrm>
            <a:off x="491327" y="6617972"/>
            <a:ext cx="527478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i="1">
                <a:cs typeface="Calibri"/>
              </a:rPr>
              <a:t>Image courtesy Bing Maps</a:t>
            </a:r>
            <a:endParaRPr lang="en-US" sz="900" i="1"/>
          </a:p>
        </p:txBody>
      </p:sp>
      <p:sp>
        <p:nvSpPr>
          <p:cNvPr id="14" name="TextBox 13">
            <a:extLst>
              <a:ext uri="{FF2B5EF4-FFF2-40B4-BE49-F238E27FC236}">
                <a16:creationId xmlns:a16="http://schemas.microsoft.com/office/drawing/2014/main" id="{49759EFD-89D9-7743-5535-C83FF0F9A51B}"/>
              </a:ext>
            </a:extLst>
          </p:cNvPr>
          <p:cNvSpPr txBox="1"/>
          <p:nvPr/>
        </p:nvSpPr>
        <p:spPr>
          <a:xfrm>
            <a:off x="622555" y="170871"/>
            <a:ext cx="2619271"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dirty="0">
                <a:cs typeface="Calibri"/>
              </a:rPr>
              <a:t>Location Map</a:t>
            </a:r>
            <a:endParaRPr lang="en-US" sz="2400" i="1" dirty="0"/>
          </a:p>
        </p:txBody>
      </p:sp>
      <p:pic>
        <p:nvPicPr>
          <p:cNvPr id="3" name="Graphic 2" descr="Marker with solid fill">
            <a:extLst>
              <a:ext uri="{FF2B5EF4-FFF2-40B4-BE49-F238E27FC236}">
                <a16:creationId xmlns:a16="http://schemas.microsoft.com/office/drawing/2014/main" id="{06CDE93B-AA74-4F96-886F-8B5549EBD9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74156" y="170977"/>
            <a:ext cx="475673" cy="475673"/>
          </a:xfrm>
          <a:prstGeom prst="rect">
            <a:avLst/>
          </a:prstGeom>
        </p:spPr>
      </p:pic>
    </p:spTree>
    <p:extLst>
      <p:ext uri="{BB962C8B-B14F-4D97-AF65-F5344CB8AC3E}">
        <p14:creationId xmlns:p14="http://schemas.microsoft.com/office/powerpoint/2010/main" val="1168019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D4A47E-DDB6-64C2-41A9-FE9C8448619D}"/>
              </a:ext>
            </a:extLst>
          </p:cNvPr>
          <p:cNvSpPr txBox="1"/>
          <p:nvPr/>
        </p:nvSpPr>
        <p:spPr>
          <a:xfrm>
            <a:off x="527254" y="6617972"/>
            <a:ext cx="527478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i="1" dirty="0">
                <a:cs typeface="Calibri"/>
              </a:rPr>
              <a:t>Image courtesy City of Pittsburgh GIS</a:t>
            </a:r>
            <a:endParaRPr lang="en-US" sz="900" i="1" dirty="0"/>
          </a:p>
        </p:txBody>
      </p:sp>
      <p:pic>
        <p:nvPicPr>
          <p:cNvPr id="8" name="Picture 7">
            <a:extLst>
              <a:ext uri="{FF2B5EF4-FFF2-40B4-BE49-F238E27FC236}">
                <a16:creationId xmlns:a16="http://schemas.microsoft.com/office/drawing/2014/main" id="{26AA7195-28C5-BA0A-AD21-A3BBA72EB080}"/>
              </a:ext>
            </a:extLst>
          </p:cNvPr>
          <p:cNvPicPr>
            <a:picLocks noChangeAspect="1"/>
          </p:cNvPicPr>
          <p:nvPr/>
        </p:nvPicPr>
        <p:blipFill>
          <a:blip r:embed="rId2"/>
          <a:srcRect l="1530" t="13236" r="11077" b="9282"/>
          <a:stretch/>
        </p:blipFill>
        <p:spPr>
          <a:xfrm>
            <a:off x="622555" y="632536"/>
            <a:ext cx="8616355" cy="5797507"/>
          </a:xfrm>
          <a:prstGeom prst="rect">
            <a:avLst/>
          </a:prstGeom>
        </p:spPr>
      </p:pic>
      <p:sp>
        <p:nvSpPr>
          <p:cNvPr id="10" name="TextBox 9">
            <a:extLst>
              <a:ext uri="{FF2B5EF4-FFF2-40B4-BE49-F238E27FC236}">
                <a16:creationId xmlns:a16="http://schemas.microsoft.com/office/drawing/2014/main" id="{00D90CB8-D671-4FBE-BA6E-1F14AB2F8D84}"/>
              </a:ext>
            </a:extLst>
          </p:cNvPr>
          <p:cNvSpPr txBox="1"/>
          <p:nvPr/>
        </p:nvSpPr>
        <p:spPr>
          <a:xfrm>
            <a:off x="622555" y="170871"/>
            <a:ext cx="2619271"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dirty="0">
                <a:cs typeface="Calibri"/>
              </a:rPr>
              <a:t>Neighborhood Map</a:t>
            </a:r>
            <a:endParaRPr lang="en-US" sz="2400" i="1" dirty="0"/>
          </a:p>
        </p:txBody>
      </p:sp>
      <p:pic>
        <p:nvPicPr>
          <p:cNvPr id="11" name="Graphic 10" descr="Marker with solid fill">
            <a:extLst>
              <a:ext uri="{FF2B5EF4-FFF2-40B4-BE49-F238E27FC236}">
                <a16:creationId xmlns:a16="http://schemas.microsoft.com/office/drawing/2014/main" id="{57A8A065-E1B9-4152-A243-89C0F5DC1F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19369" y="170977"/>
            <a:ext cx="475673" cy="475673"/>
          </a:xfrm>
          <a:prstGeom prst="rect">
            <a:avLst/>
          </a:prstGeom>
        </p:spPr>
      </p:pic>
    </p:spTree>
    <p:extLst>
      <p:ext uri="{BB962C8B-B14F-4D97-AF65-F5344CB8AC3E}">
        <p14:creationId xmlns:p14="http://schemas.microsoft.com/office/powerpoint/2010/main" val="3164958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D4A47E-DDB6-64C2-41A9-FE9C8448619D}"/>
              </a:ext>
            </a:extLst>
          </p:cNvPr>
          <p:cNvSpPr txBox="1"/>
          <p:nvPr/>
        </p:nvSpPr>
        <p:spPr>
          <a:xfrm>
            <a:off x="953281" y="6617972"/>
            <a:ext cx="527478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i="1" dirty="0">
                <a:cs typeface="Calibri"/>
              </a:rPr>
              <a:t>Image courtesy </a:t>
            </a:r>
            <a:r>
              <a:rPr lang="en-US" sz="900" i="1" dirty="0">
                <a:highlight>
                  <a:srgbClr val="FFFF00"/>
                </a:highlight>
                <a:cs typeface="Calibri"/>
              </a:rPr>
              <a:t>Google Maps</a:t>
            </a:r>
            <a:endParaRPr lang="en-US" sz="900" i="1" dirty="0">
              <a:highlight>
                <a:srgbClr val="FFFF00"/>
              </a:highlight>
            </a:endParaRPr>
          </a:p>
        </p:txBody>
      </p:sp>
      <p:sp>
        <p:nvSpPr>
          <p:cNvPr id="9" name="TextBox 8">
            <a:extLst>
              <a:ext uri="{FF2B5EF4-FFF2-40B4-BE49-F238E27FC236}">
                <a16:creationId xmlns:a16="http://schemas.microsoft.com/office/drawing/2014/main" id="{308AC4A7-7C79-4638-99D0-1DE79503FC07}"/>
              </a:ext>
            </a:extLst>
          </p:cNvPr>
          <p:cNvSpPr txBox="1"/>
          <p:nvPr/>
        </p:nvSpPr>
        <p:spPr>
          <a:xfrm>
            <a:off x="1084509" y="170871"/>
            <a:ext cx="2619271"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a:cs typeface="Calibri"/>
              </a:rPr>
              <a:t>Site Plan</a:t>
            </a:r>
            <a:endParaRPr lang="en-US" sz="2400" i="1"/>
          </a:p>
        </p:txBody>
      </p:sp>
    </p:spTree>
    <p:extLst>
      <p:ext uri="{BB962C8B-B14F-4D97-AF65-F5344CB8AC3E}">
        <p14:creationId xmlns:p14="http://schemas.microsoft.com/office/powerpoint/2010/main" val="1247751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F18EA8D-8C9A-483F-AFE0-249B4E2630A9}"/>
              </a:ext>
            </a:extLst>
          </p:cNvPr>
          <p:cNvSpPr txBox="1"/>
          <p:nvPr/>
        </p:nvSpPr>
        <p:spPr>
          <a:xfrm>
            <a:off x="953281" y="6617972"/>
            <a:ext cx="2002355"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i="1">
                <a:cs typeface="Calibri"/>
              </a:rPr>
              <a:t>Image courtesy </a:t>
            </a:r>
            <a:r>
              <a:rPr lang="en-US" sz="900" i="1">
                <a:highlight>
                  <a:srgbClr val="FFFF00"/>
                </a:highlight>
                <a:cs typeface="Calibri"/>
              </a:rPr>
              <a:t>name</a:t>
            </a:r>
            <a:endParaRPr lang="en-US" sz="900" i="1">
              <a:highlight>
                <a:srgbClr val="FFFF00"/>
              </a:highlight>
            </a:endParaRPr>
          </a:p>
        </p:txBody>
      </p:sp>
      <p:sp>
        <p:nvSpPr>
          <p:cNvPr id="10" name="TextBox 9">
            <a:extLst>
              <a:ext uri="{FF2B5EF4-FFF2-40B4-BE49-F238E27FC236}">
                <a16:creationId xmlns:a16="http://schemas.microsoft.com/office/drawing/2014/main" id="{39E4CCEA-2C93-4E83-8D5A-F2D8EB26585E}"/>
              </a:ext>
            </a:extLst>
          </p:cNvPr>
          <p:cNvSpPr txBox="1"/>
          <p:nvPr/>
        </p:nvSpPr>
        <p:spPr>
          <a:xfrm>
            <a:off x="467406" y="2960830"/>
            <a:ext cx="112571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dirty="0">
                <a:highlight>
                  <a:srgbClr val="FFFF00"/>
                </a:highlight>
                <a:cs typeface="Calibri"/>
              </a:rPr>
              <a:t>Photos – duplicate slide as necessary to support nomination. Label all photos </a:t>
            </a:r>
            <a:endParaRPr lang="en-US" i="1" dirty="0">
              <a:highlight>
                <a:srgbClr val="FFFF00"/>
              </a:highlight>
            </a:endParaRPr>
          </a:p>
        </p:txBody>
      </p:sp>
    </p:spTree>
    <p:extLst>
      <p:ext uri="{BB962C8B-B14F-4D97-AF65-F5344CB8AC3E}">
        <p14:creationId xmlns:p14="http://schemas.microsoft.com/office/powerpoint/2010/main" val="2792708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C3472CF-89F3-4BCE-BEE5-8B120B77546D}"/>
              </a:ext>
            </a:extLst>
          </p:cNvPr>
          <p:cNvSpPr txBox="1"/>
          <p:nvPr/>
        </p:nvSpPr>
        <p:spPr>
          <a:xfrm>
            <a:off x="622555" y="170871"/>
            <a:ext cx="5473445"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dirty="0">
                <a:cs typeface="Calibri"/>
              </a:rPr>
              <a:t>Where we are in the process</a:t>
            </a:r>
            <a:endParaRPr lang="en-US" sz="2400" i="1" dirty="0"/>
          </a:p>
        </p:txBody>
      </p:sp>
      <p:sp>
        <p:nvSpPr>
          <p:cNvPr id="3" name="Rectangle: Rounded Corners 2">
            <a:extLst>
              <a:ext uri="{FF2B5EF4-FFF2-40B4-BE49-F238E27FC236}">
                <a16:creationId xmlns:a16="http://schemas.microsoft.com/office/drawing/2014/main" id="{67FB2F30-03CA-4253-8899-330A41427A7A}"/>
              </a:ext>
            </a:extLst>
          </p:cNvPr>
          <p:cNvSpPr/>
          <p:nvPr/>
        </p:nvSpPr>
        <p:spPr>
          <a:xfrm>
            <a:off x="508256" y="2648411"/>
            <a:ext cx="2744100" cy="1268962"/>
          </a:xfrm>
          <a:prstGeom prst="roundRect">
            <a:avLst/>
          </a:prstGeom>
          <a:solidFill>
            <a:srgbClr val="0033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Historic Review Commission</a:t>
            </a:r>
          </a:p>
          <a:p>
            <a:pPr algn="ctr"/>
            <a:r>
              <a:rPr lang="en-US" i="1" dirty="0"/>
              <a:t>Determination of Viability</a:t>
            </a:r>
          </a:p>
        </p:txBody>
      </p:sp>
      <p:sp>
        <p:nvSpPr>
          <p:cNvPr id="11" name="Rectangle: Rounded Corners 10">
            <a:extLst>
              <a:ext uri="{FF2B5EF4-FFF2-40B4-BE49-F238E27FC236}">
                <a16:creationId xmlns:a16="http://schemas.microsoft.com/office/drawing/2014/main" id="{33086885-F010-4F8E-8AFD-6D766C6399AC}"/>
              </a:ext>
            </a:extLst>
          </p:cNvPr>
          <p:cNvSpPr/>
          <p:nvPr/>
        </p:nvSpPr>
        <p:spPr>
          <a:xfrm>
            <a:off x="4227368" y="1379449"/>
            <a:ext cx="2320638" cy="1268962"/>
          </a:xfrm>
          <a:prstGeom prst="roundRect">
            <a:avLst/>
          </a:prstGeom>
          <a:solidFill>
            <a:srgbClr val="0033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Historic Review Commission</a:t>
            </a:r>
          </a:p>
          <a:p>
            <a:pPr algn="ctr"/>
            <a:r>
              <a:rPr lang="en-US" i="1" dirty="0"/>
              <a:t>Recommendation to City Council</a:t>
            </a:r>
          </a:p>
        </p:txBody>
      </p:sp>
      <p:sp>
        <p:nvSpPr>
          <p:cNvPr id="12" name="Rectangle: Rounded Corners 11">
            <a:extLst>
              <a:ext uri="{FF2B5EF4-FFF2-40B4-BE49-F238E27FC236}">
                <a16:creationId xmlns:a16="http://schemas.microsoft.com/office/drawing/2014/main" id="{6BC97F38-A02B-4361-B898-59A8322879C7}"/>
              </a:ext>
            </a:extLst>
          </p:cNvPr>
          <p:cNvSpPr/>
          <p:nvPr/>
        </p:nvSpPr>
        <p:spPr>
          <a:xfrm>
            <a:off x="4227368" y="3779665"/>
            <a:ext cx="2320638" cy="1268962"/>
          </a:xfrm>
          <a:prstGeom prst="roundRect">
            <a:avLst/>
          </a:prstGeom>
          <a:solidFill>
            <a:srgbClr val="0033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Planning </a:t>
            </a:r>
          </a:p>
          <a:p>
            <a:pPr algn="ctr"/>
            <a:r>
              <a:rPr lang="en-US" b="1" dirty="0"/>
              <a:t>Commission</a:t>
            </a:r>
          </a:p>
          <a:p>
            <a:pPr algn="ctr"/>
            <a:r>
              <a:rPr lang="en-US" i="1" dirty="0"/>
              <a:t>Recommendation to City Council</a:t>
            </a:r>
          </a:p>
        </p:txBody>
      </p:sp>
      <p:sp>
        <p:nvSpPr>
          <p:cNvPr id="13" name="Rectangle: Rounded Corners 12">
            <a:extLst>
              <a:ext uri="{FF2B5EF4-FFF2-40B4-BE49-F238E27FC236}">
                <a16:creationId xmlns:a16="http://schemas.microsoft.com/office/drawing/2014/main" id="{6CFC13BF-4BD5-450A-9B3A-C4A89C2D543B}"/>
              </a:ext>
            </a:extLst>
          </p:cNvPr>
          <p:cNvSpPr/>
          <p:nvPr/>
        </p:nvSpPr>
        <p:spPr>
          <a:xfrm>
            <a:off x="7523019" y="2648411"/>
            <a:ext cx="1749136" cy="1268962"/>
          </a:xfrm>
          <a:prstGeom prst="roundRect">
            <a:avLst/>
          </a:prstGeom>
          <a:solidFill>
            <a:srgbClr val="0033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City Council</a:t>
            </a:r>
          </a:p>
          <a:p>
            <a:pPr algn="ctr"/>
            <a:r>
              <a:rPr lang="en-US" i="1" dirty="0"/>
              <a:t>Public Hearing</a:t>
            </a:r>
          </a:p>
        </p:txBody>
      </p:sp>
      <p:sp>
        <p:nvSpPr>
          <p:cNvPr id="16" name="Rectangle: Rounded Corners 15">
            <a:extLst>
              <a:ext uri="{FF2B5EF4-FFF2-40B4-BE49-F238E27FC236}">
                <a16:creationId xmlns:a16="http://schemas.microsoft.com/office/drawing/2014/main" id="{A0F4A9ED-9590-4B3C-8344-E8007C5FF5B9}"/>
              </a:ext>
            </a:extLst>
          </p:cNvPr>
          <p:cNvSpPr/>
          <p:nvPr/>
        </p:nvSpPr>
        <p:spPr>
          <a:xfrm>
            <a:off x="9751868" y="2648411"/>
            <a:ext cx="1749136" cy="1268962"/>
          </a:xfrm>
          <a:prstGeom prst="roundRect">
            <a:avLst/>
          </a:prstGeom>
          <a:solidFill>
            <a:srgbClr val="0033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City Council</a:t>
            </a:r>
          </a:p>
          <a:p>
            <a:pPr algn="ctr"/>
            <a:r>
              <a:rPr lang="en-US" i="1" dirty="0"/>
              <a:t>Vote</a:t>
            </a:r>
          </a:p>
        </p:txBody>
      </p:sp>
      <p:sp>
        <p:nvSpPr>
          <p:cNvPr id="4" name="Arrow: Right 3">
            <a:extLst>
              <a:ext uri="{FF2B5EF4-FFF2-40B4-BE49-F238E27FC236}">
                <a16:creationId xmlns:a16="http://schemas.microsoft.com/office/drawing/2014/main" id="{AC988142-3EA1-47C5-8C31-2CAED186DB61}"/>
              </a:ext>
            </a:extLst>
          </p:cNvPr>
          <p:cNvSpPr/>
          <p:nvPr/>
        </p:nvSpPr>
        <p:spPr>
          <a:xfrm>
            <a:off x="3498273" y="3111442"/>
            <a:ext cx="467591"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FE3BBE2C-3D70-48BD-A7BC-232ACDB33B1C}"/>
              </a:ext>
            </a:extLst>
          </p:cNvPr>
          <p:cNvSpPr/>
          <p:nvPr/>
        </p:nvSpPr>
        <p:spPr>
          <a:xfrm>
            <a:off x="6809510" y="3121833"/>
            <a:ext cx="467591"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82E46E78-4CB2-454E-9286-7A094B2C0282}"/>
              </a:ext>
            </a:extLst>
          </p:cNvPr>
          <p:cNvSpPr/>
          <p:nvPr/>
        </p:nvSpPr>
        <p:spPr>
          <a:xfrm>
            <a:off x="9349547" y="3086100"/>
            <a:ext cx="337051"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03D27E6-3C58-4AF2-99FE-47CF90DA76A6}"/>
              </a:ext>
            </a:extLst>
          </p:cNvPr>
          <p:cNvSpPr txBox="1"/>
          <p:nvPr/>
        </p:nvSpPr>
        <p:spPr>
          <a:xfrm>
            <a:off x="508256" y="4041154"/>
            <a:ext cx="2744099"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dirty="0">
                <a:cs typeface="Calibri"/>
              </a:rPr>
              <a:t>date</a:t>
            </a:r>
            <a:endParaRPr lang="en-US" sz="2000" dirty="0">
              <a:ea typeface="Calibri" panose="020F0502020204030204"/>
              <a:cs typeface="Calibri" panose="020F0502020204030204"/>
            </a:endParaRPr>
          </a:p>
        </p:txBody>
      </p:sp>
      <p:sp>
        <p:nvSpPr>
          <p:cNvPr id="25" name="TextBox 24">
            <a:extLst>
              <a:ext uri="{FF2B5EF4-FFF2-40B4-BE49-F238E27FC236}">
                <a16:creationId xmlns:a16="http://schemas.microsoft.com/office/drawing/2014/main" id="{AA55A45C-2453-4101-9561-4ED0EBFF7C4B}"/>
              </a:ext>
            </a:extLst>
          </p:cNvPr>
          <p:cNvSpPr txBox="1"/>
          <p:nvPr/>
        </p:nvSpPr>
        <p:spPr>
          <a:xfrm>
            <a:off x="7523018" y="4041154"/>
            <a:ext cx="1749138"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dirty="0">
                <a:cs typeface="Calibri"/>
              </a:rPr>
              <a:t>date</a:t>
            </a:r>
            <a:endParaRPr lang="en-US" sz="2000" dirty="0">
              <a:ea typeface="Calibri" panose="020F0502020204030204"/>
              <a:cs typeface="Calibri" panose="020F0502020204030204"/>
            </a:endParaRPr>
          </a:p>
        </p:txBody>
      </p:sp>
      <p:sp>
        <p:nvSpPr>
          <p:cNvPr id="26" name="TextBox 25">
            <a:extLst>
              <a:ext uri="{FF2B5EF4-FFF2-40B4-BE49-F238E27FC236}">
                <a16:creationId xmlns:a16="http://schemas.microsoft.com/office/drawing/2014/main" id="{E6C34B7A-875F-418C-B9EE-647A1AB31C6D}"/>
              </a:ext>
            </a:extLst>
          </p:cNvPr>
          <p:cNvSpPr txBox="1"/>
          <p:nvPr/>
        </p:nvSpPr>
        <p:spPr>
          <a:xfrm>
            <a:off x="9751866" y="4057675"/>
            <a:ext cx="1749138"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dirty="0">
                <a:cs typeface="Calibri"/>
              </a:rPr>
              <a:t>date</a:t>
            </a:r>
            <a:endParaRPr lang="en-US" sz="2000" dirty="0">
              <a:ea typeface="Calibri" panose="020F0502020204030204"/>
              <a:cs typeface="Calibri" panose="020F0502020204030204"/>
            </a:endParaRPr>
          </a:p>
        </p:txBody>
      </p:sp>
      <p:sp>
        <p:nvSpPr>
          <p:cNvPr id="27" name="TextBox 26">
            <a:extLst>
              <a:ext uri="{FF2B5EF4-FFF2-40B4-BE49-F238E27FC236}">
                <a16:creationId xmlns:a16="http://schemas.microsoft.com/office/drawing/2014/main" id="{94B73116-DBCC-415B-AD69-C1C0343781D4}"/>
              </a:ext>
            </a:extLst>
          </p:cNvPr>
          <p:cNvSpPr txBox="1"/>
          <p:nvPr/>
        </p:nvSpPr>
        <p:spPr>
          <a:xfrm>
            <a:off x="4227367" y="5192180"/>
            <a:ext cx="2320637"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dirty="0">
                <a:cs typeface="Calibri"/>
              </a:rPr>
              <a:t>date</a:t>
            </a:r>
            <a:endParaRPr lang="en-US" sz="2000" dirty="0">
              <a:ea typeface="Calibri" panose="020F0502020204030204"/>
              <a:cs typeface="Calibri" panose="020F0502020204030204"/>
            </a:endParaRPr>
          </a:p>
        </p:txBody>
      </p:sp>
      <p:sp>
        <p:nvSpPr>
          <p:cNvPr id="28" name="TextBox 27">
            <a:extLst>
              <a:ext uri="{FF2B5EF4-FFF2-40B4-BE49-F238E27FC236}">
                <a16:creationId xmlns:a16="http://schemas.microsoft.com/office/drawing/2014/main" id="{2147AAE9-DDED-4C6C-8B23-C5FDEE3461A0}"/>
              </a:ext>
            </a:extLst>
          </p:cNvPr>
          <p:cNvSpPr txBox="1"/>
          <p:nvPr/>
        </p:nvSpPr>
        <p:spPr>
          <a:xfrm>
            <a:off x="4227367" y="2783848"/>
            <a:ext cx="2336225"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dirty="0">
                <a:cs typeface="Calibri"/>
              </a:rPr>
              <a:t>date</a:t>
            </a:r>
            <a:endParaRPr lang="en-US" sz="2000" dirty="0">
              <a:ea typeface="Calibri" panose="020F0502020204030204"/>
              <a:cs typeface="Calibri" panose="020F0502020204030204"/>
            </a:endParaRPr>
          </a:p>
        </p:txBody>
      </p:sp>
    </p:spTree>
    <p:extLst>
      <p:ext uri="{BB962C8B-B14F-4D97-AF65-F5344CB8AC3E}">
        <p14:creationId xmlns:p14="http://schemas.microsoft.com/office/powerpoint/2010/main" val="1388920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6CE8672-DECC-4805-948A-0ECDB857BEC3}"/>
              </a:ext>
            </a:extLst>
          </p:cNvPr>
          <p:cNvSpPr txBox="1"/>
          <p:nvPr/>
        </p:nvSpPr>
        <p:spPr>
          <a:xfrm>
            <a:off x="1084509" y="170871"/>
            <a:ext cx="6659316"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dirty="0">
                <a:cs typeface="Calibri"/>
              </a:rPr>
              <a:t>Criteria for historic designation</a:t>
            </a:r>
            <a:endParaRPr lang="en-US" sz="2400" i="1" dirty="0"/>
          </a:p>
        </p:txBody>
      </p:sp>
      <p:sp>
        <p:nvSpPr>
          <p:cNvPr id="9" name="TextBox 8">
            <a:extLst>
              <a:ext uri="{FF2B5EF4-FFF2-40B4-BE49-F238E27FC236}">
                <a16:creationId xmlns:a16="http://schemas.microsoft.com/office/drawing/2014/main" id="{FAB222E8-138A-4D09-8129-308603CEE46F}"/>
              </a:ext>
            </a:extLst>
          </p:cNvPr>
          <p:cNvSpPr txBox="1"/>
          <p:nvPr/>
        </p:nvSpPr>
        <p:spPr>
          <a:xfrm>
            <a:off x="467406" y="2960830"/>
            <a:ext cx="112571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dirty="0">
                <a:highlight>
                  <a:srgbClr val="FFFF00"/>
                </a:highlight>
                <a:cs typeface="Calibri"/>
              </a:rPr>
              <a:t>Include slide for Historic Review Commission and City Council presentations</a:t>
            </a:r>
          </a:p>
        </p:txBody>
      </p:sp>
    </p:spTree>
    <p:extLst>
      <p:ext uri="{BB962C8B-B14F-4D97-AF65-F5344CB8AC3E}">
        <p14:creationId xmlns:p14="http://schemas.microsoft.com/office/powerpoint/2010/main" val="2993077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6CE8672-DECC-4805-948A-0ECDB857BEC3}"/>
              </a:ext>
            </a:extLst>
          </p:cNvPr>
          <p:cNvSpPr txBox="1"/>
          <p:nvPr/>
        </p:nvSpPr>
        <p:spPr>
          <a:xfrm>
            <a:off x="1084509" y="170871"/>
            <a:ext cx="6659316"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a:cs typeface="Calibri"/>
              </a:rPr>
              <a:t>Integrity worthy of preservation or restoration</a:t>
            </a:r>
            <a:endParaRPr lang="en-US" sz="2400" i="1"/>
          </a:p>
        </p:txBody>
      </p:sp>
      <p:sp>
        <p:nvSpPr>
          <p:cNvPr id="9" name="TextBox 8">
            <a:extLst>
              <a:ext uri="{FF2B5EF4-FFF2-40B4-BE49-F238E27FC236}">
                <a16:creationId xmlns:a16="http://schemas.microsoft.com/office/drawing/2014/main" id="{9D9AE30B-12D0-4BD6-9F20-D6D9590C85EC}"/>
              </a:ext>
            </a:extLst>
          </p:cNvPr>
          <p:cNvSpPr txBox="1"/>
          <p:nvPr/>
        </p:nvSpPr>
        <p:spPr>
          <a:xfrm>
            <a:off x="467406" y="2960830"/>
            <a:ext cx="112571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dirty="0">
                <a:highlight>
                  <a:srgbClr val="FFFF00"/>
                </a:highlight>
                <a:cs typeface="Calibri"/>
              </a:rPr>
              <a:t>Include slide for Historic Review Commission and City Council presentations</a:t>
            </a:r>
          </a:p>
        </p:txBody>
      </p:sp>
    </p:spTree>
    <p:extLst>
      <p:ext uri="{BB962C8B-B14F-4D97-AF65-F5344CB8AC3E}">
        <p14:creationId xmlns:p14="http://schemas.microsoft.com/office/powerpoint/2010/main" val="2886703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D9AE30B-12D0-4BD6-9F20-D6D9590C85EC}"/>
              </a:ext>
            </a:extLst>
          </p:cNvPr>
          <p:cNvSpPr txBox="1"/>
          <p:nvPr/>
        </p:nvSpPr>
        <p:spPr>
          <a:xfrm>
            <a:off x="1759226" y="2622901"/>
            <a:ext cx="894521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dirty="0">
                <a:cs typeface="Calibri"/>
              </a:rPr>
              <a:t>Per Title 11 – 1101.03(g) – The City Planning Commission shall consider effects of designation on adjoining properties and surrounding neighborhoods within the framework of established planning, development and land use objectives for the City of Pittsburgh</a:t>
            </a:r>
          </a:p>
        </p:txBody>
      </p:sp>
      <p:sp>
        <p:nvSpPr>
          <p:cNvPr id="18" name="TextBox 17">
            <a:extLst>
              <a:ext uri="{FF2B5EF4-FFF2-40B4-BE49-F238E27FC236}">
                <a16:creationId xmlns:a16="http://schemas.microsoft.com/office/drawing/2014/main" id="{4AADA6C2-4387-4763-91CA-ADB6FC514FBF}"/>
              </a:ext>
            </a:extLst>
          </p:cNvPr>
          <p:cNvSpPr txBox="1"/>
          <p:nvPr/>
        </p:nvSpPr>
        <p:spPr>
          <a:xfrm>
            <a:off x="467406" y="674830"/>
            <a:ext cx="112571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dirty="0">
                <a:highlight>
                  <a:srgbClr val="FFFF00"/>
                </a:highlight>
                <a:cs typeface="Calibri"/>
              </a:rPr>
              <a:t>Include slide for Planning Commission presentation</a:t>
            </a:r>
          </a:p>
        </p:txBody>
      </p:sp>
    </p:spTree>
    <p:extLst>
      <p:ext uri="{BB962C8B-B14F-4D97-AF65-F5344CB8AC3E}">
        <p14:creationId xmlns:p14="http://schemas.microsoft.com/office/powerpoint/2010/main" val="19247949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BAF1646-C8C7-450D-81F4-B006270ACE2E}" vid="{507D95E0-9D26-4781-AAF5-3A53E4B9E2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A213E11D4F3849AFF8D57A290E9896" ma:contentTypeVersion="18" ma:contentTypeDescription="Create a new document." ma:contentTypeScope="" ma:versionID="410851666e1473d3c8e42ddd3d49a6a2">
  <xsd:schema xmlns:xsd="http://www.w3.org/2001/XMLSchema" xmlns:xs="http://www.w3.org/2001/XMLSchema" xmlns:p="http://schemas.microsoft.com/office/2006/metadata/properties" xmlns:ns2="790b9f5d-e039-454a-9e96-c36c41f2680f" xmlns:ns3="5000645a-ff98-4f33-a23b-abc280b2f319" targetNamespace="http://schemas.microsoft.com/office/2006/metadata/properties" ma:root="true" ma:fieldsID="c49dff275edd06f0c7bf4ccdb06d3215" ns2:_="" ns3:_="">
    <xsd:import namespace="790b9f5d-e039-454a-9e96-c36c41f2680f"/>
    <xsd:import namespace="5000645a-ff98-4f33-a23b-abc280b2f319"/>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Tag"/>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Comm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0b9f5d-e039-454a-9e96-c36c41f2680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Tag" ma:index="15" ma:displayName="Tag" ma:default="Tag" ma:indexed="true" ma:internalName="Tag">
      <xsd:simpleType>
        <xsd:restriction base="dms:Text">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3653792-a09a-4b2a-b1d9-8f18b91b90a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Comments" ma:index="25" nillable="true" ma:displayName="Comments" ma:format="Dropdown" ma:internalName="Comment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000645a-ff98-4f33-a23b-abc280b2f31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efc48bb-9768-4294-8051-6ccee37aa151}" ma:internalName="TaxCatchAll" ma:showField="CatchAllData" ma:web="5000645a-ff98-4f33-a23b-abc280b2f3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000645a-ff98-4f33-a23b-abc280b2f319" xsi:nil="true"/>
    <Tag xmlns="790b9f5d-e039-454a-9e96-c36c41f2680f">Tag</Tag>
    <lcf76f155ced4ddcb4097134ff3c332f xmlns="790b9f5d-e039-454a-9e96-c36c41f2680f">
      <Terms xmlns="http://schemas.microsoft.com/office/infopath/2007/PartnerControls"/>
    </lcf76f155ced4ddcb4097134ff3c332f>
    <SharedWithUsers xmlns="5000645a-ff98-4f33-a23b-abc280b2f319">
      <UserInfo>
        <DisplayName>Rakus, Kate</DisplayName>
        <AccountId>86</AccountId>
        <AccountType/>
      </UserInfo>
      <UserInfo>
        <DisplayName>Moradian Mosleh, Maryam</DisplayName>
        <AccountId>1396</AccountId>
        <AccountType/>
      </UserInfo>
      <UserInfo>
        <DisplayName>Kunak, Kevin</DisplayName>
        <AccountId>872</AccountId>
        <AccountType/>
      </UserInfo>
    </SharedWithUsers>
    <Comments xmlns="790b9f5d-e039-454a-9e96-c36c41f2680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A36E55-21BB-48CD-9C09-88EE4B2A16A8}">
  <ds:schemaRefs>
    <ds:schemaRef ds:uri="5000645a-ff98-4f33-a23b-abc280b2f319"/>
    <ds:schemaRef ds:uri="790b9f5d-e039-454a-9e96-c36c41f268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C15E218-BB4A-4F1E-9537-904CC649D7DF}">
  <ds:schemaRefs>
    <ds:schemaRef ds:uri="790b9f5d-e039-454a-9e96-c36c41f2680f"/>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http://purl.org/dc/elements/1.1/"/>
    <ds:schemaRef ds:uri="5000645a-ff98-4f33-a23b-abc280b2f319"/>
    <ds:schemaRef ds:uri="http://schemas.microsoft.com/office/2006/metadata/properties"/>
    <ds:schemaRef ds:uri="http://purl.org/dc/dcmitype/"/>
    <ds:schemaRef ds:uri="http://purl.org/dc/terms/"/>
  </ds:schemaRefs>
</ds:datastoreItem>
</file>

<file path=customXml/itemProps3.xml><?xml version="1.0" encoding="utf-8"?>
<ds:datastoreItem xmlns:ds="http://schemas.openxmlformats.org/officeDocument/2006/customXml" ds:itemID="{CFD7DFBF-718E-4E56-8341-38B6A360B1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DCP-HN-202x-xxxx_Address_Name Template</Template>
  <TotalTime>0</TotalTime>
  <Words>181</Words>
  <Application>Microsoft Office PowerPoint</Application>
  <PresentationFormat>Widescreen</PresentationFormat>
  <Paragraphs>45</Paragraphs>
  <Slides>11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Calibri Light</vt:lpstr>
      <vt:lpstr>Century Gothic</vt:lpstr>
      <vt:lpstr>Georgia</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City of Pittsburgh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Kunak, Kevin</dc:creator>
  <cp:lastModifiedBy>Kunak, Kevin</cp:lastModifiedBy>
  <cp:revision>1</cp:revision>
  <dcterms:created xsi:type="dcterms:W3CDTF">2025-07-01T16:06:09Z</dcterms:created>
  <dcterms:modified xsi:type="dcterms:W3CDTF">2025-07-01T16:06:27Z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0x01010020A213E11D4F3849AFF8D57A290E9896</vt:lpwstr>
  </property>
  <property fmtid="{D5CDD505-2E9C-101B-9397-08002B2CF9AE}" pid="3" name="MediaServiceImageTags">
    <vt:lpwstr/>
  </property>
</Properties>
</file>